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20"/>
  </p:notesMasterIdLst>
  <p:handoutMasterIdLst>
    <p:handoutMasterId r:id="rId21"/>
  </p:handoutMasterIdLst>
  <p:sldIdLst>
    <p:sldId id="322" r:id="rId5"/>
    <p:sldId id="323" r:id="rId6"/>
    <p:sldId id="311" r:id="rId7"/>
    <p:sldId id="329" r:id="rId8"/>
    <p:sldId id="328" r:id="rId9"/>
    <p:sldId id="330" r:id="rId10"/>
    <p:sldId id="331" r:id="rId11"/>
    <p:sldId id="334" r:id="rId12"/>
    <p:sldId id="332" r:id="rId13"/>
    <p:sldId id="333" r:id="rId14"/>
    <p:sldId id="326" r:id="rId15"/>
    <p:sldId id="327" r:id="rId16"/>
    <p:sldId id="312" r:id="rId17"/>
    <p:sldId id="324" r:id="rId18"/>
    <p:sldId id="325" r:id="rId19"/>
  </p:sldIdLst>
  <p:sldSz cx="12188825" cy="6858000"/>
  <p:notesSz cx="6858000" cy="9144000"/>
  <p:custDataLst>
    <p:tags r:id="rId2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200">
          <p15:clr>
            <a:srgbClr val="A4A3A4"/>
          </p15:clr>
        </p15:guide>
        <p15:guide id="4" orient="horz" pos="1008">
          <p15:clr>
            <a:srgbClr val="A4A3A4"/>
          </p15:clr>
        </p15:guide>
        <p15:guide id="5" orient="horz" pos="3792">
          <p15:clr>
            <a:srgbClr val="A4A3A4"/>
          </p15:clr>
        </p15:guide>
        <p15:guide id="6" orient="horz">
          <p15:clr>
            <a:srgbClr val="A4A3A4"/>
          </p15:clr>
        </p15:guide>
        <p15:guide id="7" orient="horz" pos="3360">
          <p15:clr>
            <a:srgbClr val="A4A3A4"/>
          </p15:clr>
        </p15:guide>
        <p15:guide id="8" orient="horz" pos="3312">
          <p15:clr>
            <a:srgbClr val="A4A3A4"/>
          </p15:clr>
        </p15:guide>
        <p15:guide id="9" orient="horz" pos="240">
          <p15:clr>
            <a:srgbClr val="A4A3A4"/>
          </p15:clr>
        </p15:guide>
        <p15:guide id="10" orient="horz" pos="432">
          <p15:clr>
            <a:srgbClr val="A4A3A4"/>
          </p15:clr>
        </p15:guide>
        <p15:guide id="11" orient="horz" pos="2784">
          <p15:clr>
            <a:srgbClr val="A4A3A4"/>
          </p15:clr>
        </p15:guide>
        <p15:guide id="12" pos="3839">
          <p15:clr>
            <a:srgbClr val="A4A3A4"/>
          </p15:clr>
        </p15:guide>
        <p15:guide id="13" pos="959">
          <p15:clr>
            <a:srgbClr val="A4A3A4"/>
          </p15:clr>
        </p15:guide>
        <p15:guide id="14" pos="6143">
          <p15:clr>
            <a:srgbClr val="A4A3A4"/>
          </p15:clr>
        </p15:guide>
        <p15:guide id="15" pos="1247">
          <p15:clr>
            <a:srgbClr val="A4A3A4"/>
          </p15:clr>
        </p15:guide>
        <p15:guide id="16" pos="7007">
          <p15:clr>
            <a:srgbClr val="A4A3A4"/>
          </p15:clr>
        </p15:guide>
        <p15:guide id="17" pos="5855">
          <p15:clr>
            <a:srgbClr val="A4A3A4"/>
          </p15:clr>
        </p15:guide>
        <p15:guide id="18" pos="671">
          <p15:clr>
            <a:srgbClr val="A4A3A4"/>
          </p15:clr>
        </p15:guide>
        <p15:guide id="19" pos="7151">
          <p15:clr>
            <a:srgbClr val="A4A3A4"/>
          </p15:clr>
        </p15:guide>
        <p15:guide id="20" pos="311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0" autoAdjust="0"/>
    <p:restoredTop sz="94581" autoAdjust="0"/>
  </p:normalViewPr>
  <p:slideViewPr>
    <p:cSldViewPr showGuides="1">
      <p:cViewPr varScale="1">
        <p:scale>
          <a:sx n="86" d="100"/>
          <a:sy n="86" d="100"/>
        </p:scale>
        <p:origin x="69" y="90"/>
      </p:cViewPr>
      <p:guideLst>
        <p:guide orient="horz" pos="2160"/>
        <p:guide orient="horz" pos="4030"/>
        <p:guide orient="horz" pos="1200"/>
        <p:guide orient="horz" pos="1008"/>
        <p:guide orient="horz" pos="3792"/>
        <p:guide orient="horz"/>
        <p:guide orient="horz" pos="3360"/>
        <p:guide orient="horz" pos="3312"/>
        <p:guide orient="horz" pos="240"/>
        <p:guide orient="horz" pos="432"/>
        <p:guide orient="horz" pos="2784"/>
        <p:guide pos="3839"/>
        <p:guide pos="959"/>
        <p:guide pos="6143"/>
        <p:guide pos="1247"/>
        <p:guide pos="7007"/>
        <p:guide pos="5855"/>
        <p:guide pos="671"/>
        <p:guide pos="7151"/>
        <p:guide pos="3119"/>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79" d="100"/>
          <a:sy n="79" d="100"/>
        </p:scale>
        <p:origin x="2496"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gs" Target="tags/tag1.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9DE493-19D7-4EC9-97C9-5F26233F1106}" type="doc">
      <dgm:prSet loTypeId="urn:microsoft.com/office/officeart/2005/8/layout/hProcess4" loCatId="process" qsTypeId="urn:microsoft.com/office/officeart/2005/8/quickstyle/simple5" qsCatId="simple" csTypeId="urn:microsoft.com/office/officeart/2005/8/colors/accent1_1" csCatId="accent1" phldr="1"/>
      <dgm:spPr/>
      <dgm:t>
        <a:bodyPr/>
        <a:lstStyle/>
        <a:p>
          <a:endParaRPr lang="en-US"/>
        </a:p>
      </dgm:t>
    </dgm:pt>
    <dgm:pt modelId="{3960CFF8-4383-4382-8D6D-F2A00F508E8D}" type="pres">
      <dgm:prSet presAssocID="{0E9DE493-19D7-4EC9-97C9-5F26233F1106}" presName="Name0" presStyleCnt="0">
        <dgm:presLayoutVars>
          <dgm:dir/>
          <dgm:animLvl val="lvl"/>
          <dgm:resizeHandles val="exact"/>
        </dgm:presLayoutVars>
      </dgm:prSet>
      <dgm:spPr/>
    </dgm:pt>
    <dgm:pt modelId="{366CFF54-5C8F-47F9-BFD8-D9AF3EADDA3E}" type="pres">
      <dgm:prSet presAssocID="{0E9DE493-19D7-4EC9-97C9-5F26233F1106}" presName="tSp" presStyleCnt="0"/>
      <dgm:spPr/>
    </dgm:pt>
    <dgm:pt modelId="{13688FBD-4079-41FE-A6A2-B5B0F293E6BF}" type="pres">
      <dgm:prSet presAssocID="{0E9DE493-19D7-4EC9-97C9-5F26233F1106}" presName="bSp" presStyleCnt="0"/>
      <dgm:spPr/>
    </dgm:pt>
    <dgm:pt modelId="{224851B6-C14D-49DE-883B-A13003DA4601}" type="pres">
      <dgm:prSet presAssocID="{0E9DE493-19D7-4EC9-97C9-5F26233F1106}" presName="process" presStyleCnt="0"/>
      <dgm:spPr/>
    </dgm:pt>
  </dgm:ptLst>
  <dgm:cxnLst>
    <dgm:cxn modelId="{0C99A0E7-7B5A-462A-BC31-41CB3B1D1005}" type="presOf" srcId="{0E9DE493-19D7-4EC9-97C9-5F26233F1106}" destId="{3960CFF8-4383-4382-8D6D-F2A00F508E8D}" srcOrd="0" destOrd="0" presId="urn:microsoft.com/office/officeart/2005/8/layout/hProcess4"/>
    <dgm:cxn modelId="{7BE7AED0-385C-460E-A868-06962FF7BF4D}" type="presParOf" srcId="{3960CFF8-4383-4382-8D6D-F2A00F508E8D}" destId="{366CFF54-5C8F-47F9-BFD8-D9AF3EADDA3E}" srcOrd="0" destOrd="0" presId="urn:microsoft.com/office/officeart/2005/8/layout/hProcess4"/>
    <dgm:cxn modelId="{7C708C67-6B57-4F62-BFC8-44484A4BB8C4}" type="presParOf" srcId="{3960CFF8-4383-4382-8D6D-F2A00F508E8D}" destId="{13688FBD-4079-41FE-A6A2-B5B0F293E6BF}" srcOrd="1" destOrd="0" presId="urn:microsoft.com/office/officeart/2005/8/layout/hProcess4"/>
    <dgm:cxn modelId="{697CCE2B-9683-4DC0-A208-89C15D73093F}" type="presParOf" srcId="{3960CFF8-4383-4382-8D6D-F2A00F508E8D}" destId="{224851B6-C14D-49DE-883B-A13003DA4601}" srcOrd="2"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9DE493-19D7-4EC9-97C9-5F26233F1106}" type="doc">
      <dgm:prSet loTypeId="urn:microsoft.com/office/officeart/2005/8/layout/hProcess4" loCatId="process" qsTypeId="urn:microsoft.com/office/officeart/2005/8/quickstyle/simple5" qsCatId="simple" csTypeId="urn:microsoft.com/office/officeart/2005/8/colors/accent1_1" csCatId="accent1" phldr="1"/>
      <dgm:spPr/>
      <dgm:t>
        <a:bodyPr/>
        <a:lstStyle/>
        <a:p>
          <a:endParaRPr lang="en-US"/>
        </a:p>
      </dgm:t>
    </dgm:pt>
    <dgm:pt modelId="{3960CFF8-4383-4382-8D6D-F2A00F508E8D}" type="pres">
      <dgm:prSet presAssocID="{0E9DE493-19D7-4EC9-97C9-5F26233F1106}" presName="Name0" presStyleCnt="0">
        <dgm:presLayoutVars>
          <dgm:dir/>
          <dgm:animLvl val="lvl"/>
          <dgm:resizeHandles val="exact"/>
        </dgm:presLayoutVars>
      </dgm:prSet>
      <dgm:spPr/>
    </dgm:pt>
    <dgm:pt modelId="{366CFF54-5C8F-47F9-BFD8-D9AF3EADDA3E}" type="pres">
      <dgm:prSet presAssocID="{0E9DE493-19D7-4EC9-97C9-5F26233F1106}" presName="tSp" presStyleCnt="0"/>
      <dgm:spPr/>
    </dgm:pt>
    <dgm:pt modelId="{13688FBD-4079-41FE-A6A2-B5B0F293E6BF}" type="pres">
      <dgm:prSet presAssocID="{0E9DE493-19D7-4EC9-97C9-5F26233F1106}" presName="bSp" presStyleCnt="0"/>
      <dgm:spPr/>
    </dgm:pt>
    <dgm:pt modelId="{224851B6-C14D-49DE-883B-A13003DA4601}" type="pres">
      <dgm:prSet presAssocID="{0E9DE493-19D7-4EC9-97C9-5F26233F1106}" presName="process" presStyleCnt="0"/>
      <dgm:spPr/>
    </dgm:pt>
  </dgm:ptLst>
  <dgm:cxnLst>
    <dgm:cxn modelId="{0C99A0E7-7B5A-462A-BC31-41CB3B1D1005}" type="presOf" srcId="{0E9DE493-19D7-4EC9-97C9-5F26233F1106}" destId="{3960CFF8-4383-4382-8D6D-F2A00F508E8D}" srcOrd="0" destOrd="0" presId="urn:microsoft.com/office/officeart/2005/8/layout/hProcess4"/>
    <dgm:cxn modelId="{7BE7AED0-385C-460E-A868-06962FF7BF4D}" type="presParOf" srcId="{3960CFF8-4383-4382-8D6D-F2A00F508E8D}" destId="{366CFF54-5C8F-47F9-BFD8-D9AF3EADDA3E}" srcOrd="0" destOrd="0" presId="urn:microsoft.com/office/officeart/2005/8/layout/hProcess4"/>
    <dgm:cxn modelId="{7C708C67-6B57-4F62-BFC8-44484A4BB8C4}" type="presParOf" srcId="{3960CFF8-4383-4382-8D6D-F2A00F508E8D}" destId="{13688FBD-4079-41FE-A6A2-B5B0F293E6BF}" srcOrd="1" destOrd="0" presId="urn:microsoft.com/office/officeart/2005/8/layout/hProcess4"/>
    <dgm:cxn modelId="{697CCE2B-9683-4DC0-A208-89C15D73093F}" type="presParOf" srcId="{3960CFF8-4383-4382-8D6D-F2A00F508E8D}" destId="{224851B6-C14D-49DE-883B-A13003DA4601}" srcOrd="2"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E9DE493-19D7-4EC9-97C9-5F26233F1106}" type="doc">
      <dgm:prSet loTypeId="urn:microsoft.com/office/officeart/2005/8/layout/hProcess4" loCatId="process" qsTypeId="urn:microsoft.com/office/officeart/2005/8/quickstyle/simple5" qsCatId="simple" csTypeId="urn:microsoft.com/office/officeart/2005/8/colors/accent1_1" csCatId="accent1" phldr="1"/>
      <dgm:spPr/>
      <dgm:t>
        <a:bodyPr/>
        <a:lstStyle/>
        <a:p>
          <a:endParaRPr lang="en-US"/>
        </a:p>
      </dgm:t>
    </dgm:pt>
    <dgm:pt modelId="{3960CFF8-4383-4382-8D6D-F2A00F508E8D}" type="pres">
      <dgm:prSet presAssocID="{0E9DE493-19D7-4EC9-97C9-5F26233F1106}" presName="Name0" presStyleCnt="0">
        <dgm:presLayoutVars>
          <dgm:dir/>
          <dgm:animLvl val="lvl"/>
          <dgm:resizeHandles val="exact"/>
        </dgm:presLayoutVars>
      </dgm:prSet>
      <dgm:spPr/>
    </dgm:pt>
    <dgm:pt modelId="{366CFF54-5C8F-47F9-BFD8-D9AF3EADDA3E}" type="pres">
      <dgm:prSet presAssocID="{0E9DE493-19D7-4EC9-97C9-5F26233F1106}" presName="tSp" presStyleCnt="0"/>
      <dgm:spPr/>
    </dgm:pt>
    <dgm:pt modelId="{13688FBD-4079-41FE-A6A2-B5B0F293E6BF}" type="pres">
      <dgm:prSet presAssocID="{0E9DE493-19D7-4EC9-97C9-5F26233F1106}" presName="bSp" presStyleCnt="0"/>
      <dgm:spPr/>
    </dgm:pt>
    <dgm:pt modelId="{224851B6-C14D-49DE-883B-A13003DA4601}" type="pres">
      <dgm:prSet presAssocID="{0E9DE493-19D7-4EC9-97C9-5F26233F1106}" presName="process" presStyleCnt="0"/>
      <dgm:spPr/>
    </dgm:pt>
  </dgm:ptLst>
  <dgm:cxnLst>
    <dgm:cxn modelId="{0C99A0E7-7B5A-462A-BC31-41CB3B1D1005}" type="presOf" srcId="{0E9DE493-19D7-4EC9-97C9-5F26233F1106}" destId="{3960CFF8-4383-4382-8D6D-F2A00F508E8D}" srcOrd="0" destOrd="0" presId="urn:microsoft.com/office/officeart/2005/8/layout/hProcess4"/>
    <dgm:cxn modelId="{7BE7AED0-385C-460E-A868-06962FF7BF4D}" type="presParOf" srcId="{3960CFF8-4383-4382-8D6D-F2A00F508E8D}" destId="{366CFF54-5C8F-47F9-BFD8-D9AF3EADDA3E}" srcOrd="0" destOrd="0" presId="urn:microsoft.com/office/officeart/2005/8/layout/hProcess4"/>
    <dgm:cxn modelId="{7C708C67-6B57-4F62-BFC8-44484A4BB8C4}" type="presParOf" srcId="{3960CFF8-4383-4382-8D6D-F2A00F508E8D}" destId="{13688FBD-4079-41FE-A6A2-B5B0F293E6BF}" srcOrd="1" destOrd="0" presId="urn:microsoft.com/office/officeart/2005/8/layout/hProcess4"/>
    <dgm:cxn modelId="{697CCE2B-9683-4DC0-A208-89C15D73093F}" type="presParOf" srcId="{3960CFF8-4383-4382-8D6D-F2A00F508E8D}" destId="{224851B6-C14D-49DE-883B-A13003DA4601}" srcOrd="2"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E9DE493-19D7-4EC9-97C9-5F26233F1106}" type="doc">
      <dgm:prSet loTypeId="urn:microsoft.com/office/officeart/2005/8/layout/hProcess4" loCatId="process" qsTypeId="urn:microsoft.com/office/officeart/2005/8/quickstyle/simple5" qsCatId="simple" csTypeId="urn:microsoft.com/office/officeart/2005/8/colors/accent1_1" csCatId="accent1" phldr="1"/>
      <dgm:spPr/>
      <dgm:t>
        <a:bodyPr/>
        <a:lstStyle/>
        <a:p>
          <a:endParaRPr lang="en-US"/>
        </a:p>
      </dgm:t>
    </dgm:pt>
    <dgm:pt modelId="{3960CFF8-4383-4382-8D6D-F2A00F508E8D}" type="pres">
      <dgm:prSet presAssocID="{0E9DE493-19D7-4EC9-97C9-5F26233F1106}" presName="Name0" presStyleCnt="0">
        <dgm:presLayoutVars>
          <dgm:dir/>
          <dgm:animLvl val="lvl"/>
          <dgm:resizeHandles val="exact"/>
        </dgm:presLayoutVars>
      </dgm:prSet>
      <dgm:spPr/>
    </dgm:pt>
    <dgm:pt modelId="{366CFF54-5C8F-47F9-BFD8-D9AF3EADDA3E}" type="pres">
      <dgm:prSet presAssocID="{0E9DE493-19D7-4EC9-97C9-5F26233F1106}" presName="tSp" presStyleCnt="0"/>
      <dgm:spPr/>
    </dgm:pt>
    <dgm:pt modelId="{13688FBD-4079-41FE-A6A2-B5B0F293E6BF}" type="pres">
      <dgm:prSet presAssocID="{0E9DE493-19D7-4EC9-97C9-5F26233F1106}" presName="bSp" presStyleCnt="0"/>
      <dgm:spPr/>
    </dgm:pt>
    <dgm:pt modelId="{224851B6-C14D-49DE-883B-A13003DA4601}" type="pres">
      <dgm:prSet presAssocID="{0E9DE493-19D7-4EC9-97C9-5F26233F1106}" presName="process" presStyleCnt="0"/>
      <dgm:spPr/>
    </dgm:pt>
  </dgm:ptLst>
  <dgm:cxnLst>
    <dgm:cxn modelId="{0C99A0E7-7B5A-462A-BC31-41CB3B1D1005}" type="presOf" srcId="{0E9DE493-19D7-4EC9-97C9-5F26233F1106}" destId="{3960CFF8-4383-4382-8D6D-F2A00F508E8D}" srcOrd="0" destOrd="0" presId="urn:microsoft.com/office/officeart/2005/8/layout/hProcess4"/>
    <dgm:cxn modelId="{7BE7AED0-385C-460E-A868-06962FF7BF4D}" type="presParOf" srcId="{3960CFF8-4383-4382-8D6D-F2A00F508E8D}" destId="{366CFF54-5C8F-47F9-BFD8-D9AF3EADDA3E}" srcOrd="0" destOrd="0" presId="urn:microsoft.com/office/officeart/2005/8/layout/hProcess4"/>
    <dgm:cxn modelId="{7C708C67-6B57-4F62-BFC8-44484A4BB8C4}" type="presParOf" srcId="{3960CFF8-4383-4382-8D6D-F2A00F508E8D}" destId="{13688FBD-4079-41FE-A6A2-B5B0F293E6BF}" srcOrd="1" destOrd="0" presId="urn:microsoft.com/office/officeart/2005/8/layout/hProcess4"/>
    <dgm:cxn modelId="{697CCE2B-9683-4DC0-A208-89C15D73093F}" type="presParOf" srcId="{3960CFF8-4383-4382-8D6D-F2A00F508E8D}" destId="{224851B6-C14D-49DE-883B-A13003DA4601}" srcOrd="2"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4/16/2018</a:t>
            </a:fld>
            <a:endParaRPr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dirty="0"/>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4/16/2018</a:t>
            </a:fld>
            <a:endParaRPr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a:t>
            </a:fld>
            <a:endParaRPr lang="en-US" dirty="0"/>
          </a:p>
        </p:txBody>
      </p:sp>
    </p:spTree>
    <p:extLst>
      <p:ext uri="{BB962C8B-B14F-4D97-AF65-F5344CB8AC3E}">
        <p14:creationId xmlns:p14="http://schemas.microsoft.com/office/powerpoint/2010/main" val="36229553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b="1" cap="none" spc="0">
                <a:ln w="9525">
                  <a:noFill/>
                  <a:prstDash val="solid"/>
                </a:ln>
                <a:solidFill>
                  <a:schemeClr val="tx1"/>
                </a:solidFill>
                <a:effectLst/>
              </a:defRPr>
            </a:lvl1pPr>
          </a:lstStyle>
          <a:p>
            <a:r>
              <a:rPr lang="en-US"/>
              <a:t>Click to edit Master title style</a:t>
            </a:r>
            <a:endParaRPr dirty="0"/>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b="1"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7" name="Date Placeholder 6"/>
          <p:cNvSpPr>
            <a:spLocks noGrp="1"/>
          </p:cNvSpPr>
          <p:nvPr>
            <p:ph type="dt" sz="half" idx="10"/>
          </p:nvPr>
        </p:nvSpPr>
        <p:spPr/>
        <p:txBody>
          <a:bodyPr/>
          <a:lstStyle>
            <a:lvl1pPr>
              <a:defRPr sz="1100"/>
            </a:lvl1pPr>
          </a:lstStyle>
          <a:p>
            <a:fld id="{1D2498CD-A622-4ACC-98D8-8365C1B868F0}" type="datetime1">
              <a:rPr lang="en-US" smtClean="0"/>
              <a:pPr/>
              <a:t>4/16/2018</a:t>
            </a:fld>
            <a:endParaRPr lang="en-US" dirty="0"/>
          </a:p>
        </p:txBody>
      </p:sp>
      <p:sp>
        <p:nvSpPr>
          <p:cNvPr id="8" name="Footer Placeholder 7"/>
          <p:cNvSpPr>
            <a:spLocks noGrp="1"/>
          </p:cNvSpPr>
          <p:nvPr>
            <p:ph type="ftr" sz="quarter" idx="11"/>
          </p:nvPr>
        </p:nvSpPr>
        <p:spPr/>
        <p:txBody>
          <a:bodyPr/>
          <a:lstStyle>
            <a:lvl1pPr>
              <a:defRPr sz="1100"/>
            </a:lvl1pPr>
          </a:lstStyle>
          <a:p>
            <a:r>
              <a:rPr lang="en-US" dirty="0"/>
              <a:t>Add a footer</a:t>
            </a:r>
          </a:p>
        </p:txBody>
      </p:sp>
      <p:sp>
        <p:nvSpPr>
          <p:cNvPr id="9" name="Slide Number Placeholder 8"/>
          <p:cNvSpPr>
            <a:spLocks noGrp="1"/>
          </p:cNvSpPr>
          <p:nvPr>
            <p:ph type="sldNum" sz="quarter" idx="12"/>
          </p:nvPr>
        </p:nvSpPr>
        <p:spPr/>
        <p:txBody>
          <a:bodyPr/>
          <a:lstStyle>
            <a:lvl1pPr>
              <a:defRPr sz="1100"/>
            </a:lvl1pPr>
          </a:lstStyle>
          <a:p>
            <a:fld id="{2A013F82-EE5E-44EE-A61D-E31C6657F26F}" type="slidenum">
              <a:rPr lang="en-US" smtClean="0"/>
              <a:pPr/>
              <a:t>‹#›</a:t>
            </a:fld>
            <a:endParaRPr lang="en-US" dirty="0"/>
          </a:p>
        </p:txBody>
      </p:sp>
    </p:spTree>
    <p:extLst>
      <p:ext uri="{BB962C8B-B14F-4D97-AF65-F5344CB8AC3E}">
        <p14:creationId xmlns:p14="http://schemas.microsoft.com/office/powerpoint/2010/main" val="146780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6EB2CF6B-193C-4CEB-9860-F1C5F0818FA3}" type="datetime1">
              <a:rPr lang="en-US" smtClean="0"/>
              <a:t>4/16/2018</a:t>
            </a:fld>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3413959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dirty="0"/>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856CBC3-4EDC-4C84-BDD0-15F2AD890B92}" type="datetime1">
              <a:rPr lang="en-US" smtClean="0"/>
              <a:t>4/16/2018</a:t>
            </a:fld>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689305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1CEBF3DB-CE40-42F4-BAF4-5D73D1160093}" type="datetime1">
              <a:rPr lang="en-US" smtClean="0"/>
              <a:t>4/16/2018</a:t>
            </a:fld>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2938807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effectLst/>
              </a:defRPr>
            </a:lvl1pPr>
          </a:lstStyle>
          <a:p>
            <a:r>
              <a:rPr lang="en-US"/>
              <a:t>Click to edit Master title style</a:t>
            </a:r>
            <a:endParaRPr dirty="0"/>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23ECA6E5-33C6-44C3-9324-1BC5DF93F43F}" type="datetime1">
              <a:rPr lang="en-US" smtClean="0"/>
              <a:t>4/16/2018</a:t>
            </a:fld>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169967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2" y="381000"/>
            <a:ext cx="9144002" cy="1371600"/>
          </a:xfrm>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9C9C1D9-07E1-4387-AF34-89EE2802766D}" type="datetime1">
              <a:rPr lang="en-US" smtClean="0"/>
              <a:t>4/16/2018</a:t>
            </a:fld>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3461894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2" y="381000"/>
            <a:ext cx="9144002" cy="1371600"/>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769E85B-B39A-43E9-82DE-E3279D984288}" type="datetime1">
              <a:rPr lang="en-US" smtClean="0"/>
              <a:t>4/16/2018</a:t>
            </a:fld>
            <a:endParaRPr lang="en-US" dirty="0"/>
          </a:p>
        </p:txBody>
      </p:sp>
      <p:sp>
        <p:nvSpPr>
          <p:cNvPr id="9" name="Slide Number Placeholder 8"/>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1811993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D0270C95-D35D-47FC-816D-E56328637043}" type="datetime1">
              <a:rPr lang="en-US" smtClean="0"/>
              <a:t>4/16/2018</a:t>
            </a:fld>
            <a:endParaRPr lang="en-US" dirty="0"/>
          </a:p>
        </p:txBody>
      </p:sp>
      <p:sp>
        <p:nvSpPr>
          <p:cNvPr id="5" name="Slide Number Placeholder 4"/>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1054585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151163A7-695C-4C09-B334-6924060F5B71}" type="datetime1">
              <a:rPr lang="en-US" smtClean="0"/>
              <a:t>4/16/2018</a:t>
            </a:fld>
            <a:endParaRPr lang="en-US" dirty="0"/>
          </a:p>
        </p:txBody>
      </p:sp>
      <p:sp>
        <p:nvSpPr>
          <p:cNvPr id="4" name="Slide Number Placeholder 3"/>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3084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FC5B6D02-49B3-41C1-9893-391F698AE757}" type="datetime1">
              <a:rPr lang="en-US" smtClean="0"/>
              <a:t>4/16/2018</a:t>
            </a:fld>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465569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7D91AC91-90B4-40B7-917F-BAE86E369F96}" type="datetime1">
              <a:rPr lang="en-US" smtClean="0"/>
              <a:t>4/16/2018</a:t>
            </a:fld>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US" smtClean="0"/>
              <a:pPr/>
              <a:t>‹#›</a:t>
            </a:fld>
            <a:endParaRPr lang="en-US" dirty="0"/>
          </a:p>
        </p:txBody>
      </p:sp>
    </p:spTree>
    <p:extLst>
      <p:ext uri="{BB962C8B-B14F-4D97-AF65-F5344CB8AC3E}">
        <p14:creationId xmlns:p14="http://schemas.microsoft.com/office/powerpoint/2010/main" val="85115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invGray">
      <p:bgPr>
        <a:blipFill dpi="0" rotWithShape="1">
          <a:blip r:embed="rId13">
            <a:lum/>
          </a:blip>
          <a:srcRect/>
          <a:stretch>
            <a:fillRect t="-17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a:ln>
            <a:noFill/>
          </a:ln>
        </p:spPr>
        <p:txBody>
          <a:bodyPr vert="horz" lIns="91440" tIns="45720" rIns="91440" bIns="45720" rtlCol="0" anchor="b">
            <a:normAutofit/>
          </a:bodyPr>
          <a:lstStyle/>
          <a:p>
            <a:r>
              <a:rPr lang="en-US"/>
              <a:t>Click to edit Master title style</a:t>
            </a:r>
            <a:endParaRPr dirty="0"/>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r>
              <a:rPr lang="en-US" dirty="0"/>
              <a:t>Add a footer</a:t>
            </a:r>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BB4AB525-F3F4-481A-B8D5-B732FA9EB082}" type="datetime1">
              <a:rPr lang="en-US" smtClean="0"/>
              <a:pPr/>
              <a:t>4/16/2018</a:t>
            </a:fld>
            <a:endParaRPr lang="en-US" dirty="0"/>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dirty="0"/>
          </a:p>
        </p:txBody>
      </p:sp>
    </p:spTree>
    <p:extLst>
      <p:ext uri="{BB962C8B-B14F-4D97-AF65-F5344CB8AC3E}">
        <p14:creationId xmlns:p14="http://schemas.microsoft.com/office/powerpoint/2010/main" val="2445344209"/>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600" b="1" kern="1200" cap="none" spc="0" baseline="0">
          <a:ln w="9525">
            <a:noFill/>
            <a:prstDash val="solid"/>
          </a:ln>
          <a:solidFill>
            <a:schemeClr val="accent5"/>
          </a:solidFill>
          <a:effectLst/>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9.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0.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1.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WiMax</a:t>
            </a:r>
            <a:endParaRPr lang="en-US" dirty="0"/>
          </a:p>
        </p:txBody>
      </p:sp>
      <p:sp>
        <p:nvSpPr>
          <p:cNvPr id="3" name="Subtitle 2"/>
          <p:cNvSpPr>
            <a:spLocks noGrp="1"/>
          </p:cNvSpPr>
          <p:nvPr>
            <p:ph type="subTitle" idx="1"/>
          </p:nvPr>
        </p:nvSpPr>
        <p:spPr/>
        <p:txBody>
          <a:bodyPr/>
          <a:lstStyle/>
          <a:p>
            <a:r>
              <a:rPr lang="en-US" dirty="0" err="1"/>
              <a:t>WiBros</a:t>
            </a:r>
            <a:endParaRPr lang="en-US" dirty="0"/>
          </a:p>
        </p:txBody>
      </p:sp>
    </p:spTree>
    <p:extLst>
      <p:ext uri="{BB962C8B-B14F-4D97-AF65-F5344CB8AC3E}">
        <p14:creationId xmlns:p14="http://schemas.microsoft.com/office/powerpoint/2010/main" val="4214489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85A0A-53A4-4C9A-A12D-404F0FDDA779}"/>
              </a:ext>
            </a:extLst>
          </p:cNvPr>
          <p:cNvSpPr>
            <a:spLocks noGrp="1"/>
          </p:cNvSpPr>
          <p:nvPr>
            <p:ph type="title"/>
          </p:nvPr>
        </p:nvSpPr>
        <p:spPr/>
        <p:txBody>
          <a:bodyPr/>
          <a:lstStyle/>
          <a:p>
            <a:pPr algn="ctr"/>
            <a:r>
              <a:rPr lang="en-US" dirty="0"/>
              <a:t>Infrastructure Comparison</a:t>
            </a:r>
          </a:p>
        </p:txBody>
      </p:sp>
      <p:sp>
        <p:nvSpPr>
          <p:cNvPr id="3" name="Text Placeholder 2">
            <a:extLst>
              <a:ext uri="{FF2B5EF4-FFF2-40B4-BE49-F238E27FC236}">
                <a16:creationId xmlns:a16="http://schemas.microsoft.com/office/drawing/2014/main" id="{B28E824C-4E6F-4532-B011-0B201280BCE9}"/>
              </a:ext>
            </a:extLst>
          </p:cNvPr>
          <p:cNvSpPr>
            <a:spLocks noGrp="1"/>
          </p:cNvSpPr>
          <p:nvPr>
            <p:ph type="body" idx="1"/>
          </p:nvPr>
        </p:nvSpPr>
        <p:spPr/>
        <p:txBody>
          <a:bodyPr/>
          <a:lstStyle/>
          <a:p>
            <a:r>
              <a:rPr lang="en-US" dirty="0" err="1"/>
              <a:t>WiFi</a:t>
            </a:r>
            <a:endParaRPr lang="en-US" dirty="0"/>
          </a:p>
        </p:txBody>
      </p:sp>
      <p:sp>
        <p:nvSpPr>
          <p:cNvPr id="5" name="Text Placeholder 4">
            <a:extLst>
              <a:ext uri="{FF2B5EF4-FFF2-40B4-BE49-F238E27FC236}">
                <a16:creationId xmlns:a16="http://schemas.microsoft.com/office/drawing/2014/main" id="{240640CB-02DF-4D37-B92E-433F40E3647B}"/>
              </a:ext>
            </a:extLst>
          </p:cNvPr>
          <p:cNvSpPr>
            <a:spLocks noGrp="1"/>
          </p:cNvSpPr>
          <p:nvPr>
            <p:ph type="body" sz="quarter" idx="3"/>
          </p:nvPr>
        </p:nvSpPr>
        <p:spPr/>
        <p:txBody>
          <a:bodyPr/>
          <a:lstStyle/>
          <a:p>
            <a:r>
              <a:rPr lang="en-US" dirty="0"/>
              <a:t>WiMAX</a:t>
            </a:r>
          </a:p>
        </p:txBody>
      </p:sp>
      <p:pic>
        <p:nvPicPr>
          <p:cNvPr id="7" name="Content Placeholder 6">
            <a:extLst>
              <a:ext uri="{FF2B5EF4-FFF2-40B4-BE49-F238E27FC236}">
                <a16:creationId xmlns:a16="http://schemas.microsoft.com/office/drawing/2014/main" id="{00AAD2C6-54CE-4BF1-AE57-49F563846E65}"/>
              </a:ext>
            </a:extLst>
          </p:cNvPr>
          <p:cNvPicPr>
            <a:picLocks noGrp="1" noChangeAspect="1"/>
          </p:cNvPicPr>
          <p:nvPr>
            <p:ph sz="half" idx="2"/>
          </p:nvPr>
        </p:nvPicPr>
        <p:blipFill>
          <a:blip r:embed="rId2"/>
          <a:stretch>
            <a:fillRect/>
          </a:stretch>
        </p:blipFill>
        <p:spPr>
          <a:xfrm>
            <a:off x="568934" y="2505316"/>
            <a:ext cx="4899712" cy="3466564"/>
          </a:xfrm>
          <a:prstGeom prst="rect">
            <a:avLst/>
          </a:prstGeom>
        </p:spPr>
      </p:pic>
      <p:pic>
        <p:nvPicPr>
          <p:cNvPr id="8" name="Content Placeholder 7">
            <a:extLst>
              <a:ext uri="{FF2B5EF4-FFF2-40B4-BE49-F238E27FC236}">
                <a16:creationId xmlns:a16="http://schemas.microsoft.com/office/drawing/2014/main" id="{023AF94E-93F3-4AB4-824E-DAACFEF2322A}"/>
              </a:ext>
            </a:extLst>
          </p:cNvPr>
          <p:cNvPicPr>
            <a:picLocks noGrp="1" noChangeAspect="1"/>
          </p:cNvPicPr>
          <p:nvPr>
            <p:ph sz="quarter" idx="4"/>
          </p:nvPr>
        </p:nvPicPr>
        <p:blipFill>
          <a:blip r:embed="rId3"/>
          <a:stretch>
            <a:fillRect/>
          </a:stretch>
        </p:blipFill>
        <p:spPr>
          <a:xfrm>
            <a:off x="6266647" y="2505316"/>
            <a:ext cx="5617779" cy="3466564"/>
          </a:xfrm>
          <a:prstGeom prst="rect">
            <a:avLst/>
          </a:prstGeom>
        </p:spPr>
      </p:pic>
    </p:spTree>
    <p:extLst>
      <p:ext uri="{BB962C8B-B14F-4D97-AF65-F5344CB8AC3E}">
        <p14:creationId xmlns:p14="http://schemas.microsoft.com/office/powerpoint/2010/main" val="138924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Successes</a:t>
            </a:r>
          </a:p>
        </p:txBody>
      </p:sp>
      <p:sp>
        <p:nvSpPr>
          <p:cNvPr id="3" name="Content Placeholder 2"/>
          <p:cNvSpPr>
            <a:spLocks noGrp="1"/>
          </p:cNvSpPr>
          <p:nvPr>
            <p:ph sz="half" idx="1"/>
          </p:nvPr>
        </p:nvSpPr>
        <p:spPr/>
        <p:txBody>
          <a:bodyPr>
            <a:normAutofit fontScale="62500" lnSpcReduction="20000"/>
          </a:bodyPr>
          <a:lstStyle/>
          <a:p>
            <a:r>
              <a:rPr lang="en-US" dirty="0"/>
              <a:t>MIMO Technology where there are multiple antennas at the base station &amp; at the wireless device. MIMO improves reception and rate of transmission. </a:t>
            </a:r>
          </a:p>
          <a:p>
            <a:r>
              <a:rPr lang="en-US" dirty="0"/>
              <a:t>Space-Time Frequency Coding – A method of encoding data at the transmitter and decoding data at the receiver. </a:t>
            </a:r>
          </a:p>
          <a:p>
            <a:r>
              <a:rPr lang="en-US" dirty="0"/>
              <a:t>Beam Formatting - better signal in low data rate areas. Array of antennas creates signals that interfere spatially to provide a stronger signal at edge of range</a:t>
            </a:r>
          </a:p>
          <a:p>
            <a:r>
              <a:rPr lang="en-US" dirty="0"/>
              <a:t>Downlink Channel Reporting - In a noisy area, data will be sent at a lower rate but with a clear connection higher data rates are used. </a:t>
            </a:r>
          </a:p>
          <a:p>
            <a:endParaRPr lang="en-US" dirty="0"/>
          </a:p>
        </p:txBody>
      </p:sp>
      <p:sp>
        <p:nvSpPr>
          <p:cNvPr id="5" name="Content Placeholder 4">
            <a:extLst>
              <a:ext uri="{FF2B5EF4-FFF2-40B4-BE49-F238E27FC236}">
                <a16:creationId xmlns:a16="http://schemas.microsoft.com/office/drawing/2014/main" id="{13C6A456-B3FC-4200-9E26-D2BB514BEA92}"/>
              </a:ext>
            </a:extLst>
          </p:cNvPr>
          <p:cNvSpPr>
            <a:spLocks noGrp="1"/>
          </p:cNvSpPr>
          <p:nvPr>
            <p:ph sz="half" idx="2"/>
          </p:nvPr>
        </p:nvSpPr>
        <p:spPr/>
        <p:txBody>
          <a:bodyPr>
            <a:normAutofit fontScale="62500" lnSpcReduction="20000"/>
          </a:bodyPr>
          <a:lstStyle/>
          <a:p>
            <a:r>
              <a:rPr lang="en-US" dirty="0"/>
              <a:t>146 countries used </a:t>
            </a:r>
            <a:r>
              <a:rPr lang="en-US" dirty="0" err="1"/>
              <a:t>WiMax</a:t>
            </a:r>
            <a:r>
              <a:rPr lang="en-US" dirty="0"/>
              <a:t> (in 2009)</a:t>
            </a:r>
          </a:p>
          <a:p>
            <a:r>
              <a:rPr lang="en-US" dirty="0"/>
              <a:t>Easier to setup than LTE</a:t>
            </a:r>
          </a:p>
          <a:p>
            <a:r>
              <a:rPr lang="en-US" dirty="0"/>
              <a:t>WiMAX is popular due to its low cost and flexible nature. </a:t>
            </a:r>
          </a:p>
          <a:p>
            <a:r>
              <a:rPr lang="en-US" dirty="0"/>
              <a:t>It can be installed faster than other internet technologies because it can use shorter towers and less cabling, supporting even non-line-of-sight (</a:t>
            </a:r>
            <a:r>
              <a:rPr lang="en-US" dirty="0" err="1"/>
              <a:t>NLoS</a:t>
            </a:r>
            <a:r>
              <a:rPr lang="en-US" dirty="0"/>
              <a:t>) coverage across an entire city or country.</a:t>
            </a:r>
          </a:p>
          <a:p>
            <a:endParaRPr lang="en-US" dirty="0"/>
          </a:p>
          <a:p>
            <a:pPr marL="0" indent="0">
              <a:buNone/>
            </a:pPr>
            <a:endParaRPr lang="en-US" dirty="0"/>
          </a:p>
        </p:txBody>
      </p:sp>
    </p:spTree>
    <p:extLst>
      <p:ext uri="{BB962C8B-B14F-4D97-AF65-F5344CB8AC3E}">
        <p14:creationId xmlns:p14="http://schemas.microsoft.com/office/powerpoint/2010/main" val="3064547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Failure</a:t>
            </a:r>
          </a:p>
        </p:txBody>
      </p:sp>
      <p:graphicFrame>
        <p:nvGraphicFramePr>
          <p:cNvPr id="3" name="Content Placeholder 2" descr="Alternating flow showing sequence of 3 steps in a process and their task descriptions"/>
          <p:cNvGraphicFramePr>
            <a:graphicFrameLocks noGrp="1"/>
          </p:cNvGraphicFramePr>
          <p:nvPr>
            <p:ph idx="1"/>
            <p:extLst/>
          </p:nvPr>
        </p:nvGraphicFramePr>
        <p:xfrm>
          <a:off x="1522413" y="1905000"/>
          <a:ext cx="9134475"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ontent Placeholder 4">
            <a:extLst>
              <a:ext uri="{FF2B5EF4-FFF2-40B4-BE49-F238E27FC236}">
                <a16:creationId xmlns:a16="http://schemas.microsoft.com/office/drawing/2014/main" id="{DFFE358A-DA0D-4A25-BE18-1370A2C7DA3C}"/>
              </a:ext>
            </a:extLst>
          </p:cNvPr>
          <p:cNvSpPr txBox="1">
            <a:spLocks/>
          </p:cNvSpPr>
          <p:nvPr/>
        </p:nvSpPr>
        <p:spPr>
          <a:xfrm>
            <a:off x="1670050" y="2032000"/>
            <a:ext cx="4419600" cy="4114800"/>
          </a:xfrm>
          <a:prstGeom prst="rect">
            <a:avLst/>
          </a:prstGeom>
        </p:spPr>
        <p:txBody>
          <a:bodyPr>
            <a:normAutofit lnSpcReduction="10000"/>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9pPr>
          </a:lstStyle>
          <a:p>
            <a:endParaRPr lang="en-US" dirty="0"/>
          </a:p>
          <a:p>
            <a:r>
              <a:rPr lang="en-US" dirty="0" err="1"/>
              <a:t>Wimax</a:t>
            </a:r>
            <a:r>
              <a:rPr lang="en-US" dirty="0"/>
              <a:t> lost to LTE</a:t>
            </a:r>
          </a:p>
          <a:p>
            <a:r>
              <a:rPr lang="en-US" dirty="0"/>
              <a:t>LTE was cheaper to install because of existing networks.</a:t>
            </a:r>
          </a:p>
          <a:p>
            <a:r>
              <a:rPr lang="en-US" dirty="0"/>
              <a:t>A reason for </a:t>
            </a:r>
            <a:r>
              <a:rPr lang="en-US" dirty="0" err="1"/>
              <a:t>WiMax’s</a:t>
            </a:r>
            <a:r>
              <a:rPr lang="en-US" dirty="0"/>
              <a:t> failure is compatibility. Although LTE arrived much later than </a:t>
            </a:r>
            <a:r>
              <a:rPr lang="en-US" dirty="0" err="1"/>
              <a:t>WiMax</a:t>
            </a:r>
            <a:r>
              <a:rPr lang="en-US" dirty="0"/>
              <a:t>, it was actually just an upgrade to existing networks.</a:t>
            </a:r>
          </a:p>
        </p:txBody>
      </p:sp>
    </p:spTree>
    <p:extLst>
      <p:ext uri="{BB962C8B-B14F-4D97-AF65-F5344CB8AC3E}">
        <p14:creationId xmlns:p14="http://schemas.microsoft.com/office/powerpoint/2010/main" val="3076201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12887" y="152400"/>
            <a:ext cx="9144001" cy="1371600"/>
          </a:xfrm>
        </p:spPr>
        <p:txBody>
          <a:bodyPr/>
          <a:lstStyle/>
          <a:p>
            <a:r>
              <a:rPr lang="en-US" dirty="0" err="1"/>
              <a:t>AeroMACS</a:t>
            </a:r>
            <a:r>
              <a:rPr lang="en-US" dirty="0"/>
              <a:t> operates in a different frequency than 4G and LTE</a:t>
            </a:r>
          </a:p>
        </p:txBody>
      </p:sp>
      <p:graphicFrame>
        <p:nvGraphicFramePr>
          <p:cNvPr id="3" name="Content Placeholder 2" descr="Alternating flow showing sequence of 3 steps in a process and their task descriptions"/>
          <p:cNvGraphicFramePr>
            <a:graphicFrameLocks noGrp="1"/>
          </p:cNvGraphicFramePr>
          <p:nvPr>
            <p:ph idx="1"/>
            <p:extLst>
              <p:ext uri="{D42A27DB-BD31-4B8C-83A1-F6EECF244321}">
                <p14:modId xmlns:p14="http://schemas.microsoft.com/office/powerpoint/2010/main" val="2313105299"/>
              </p:ext>
            </p:extLst>
          </p:nvPr>
        </p:nvGraphicFramePr>
        <p:xfrm>
          <a:off x="1522413" y="1905000"/>
          <a:ext cx="9134475"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553CA27D-82AC-4C5C-A91C-6BC8DBE453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74346" y="3718390"/>
            <a:ext cx="9021082" cy="2447931"/>
          </a:xfrm>
          <a:prstGeom prst="rect">
            <a:avLst/>
          </a:prstGeom>
        </p:spPr>
      </p:pic>
      <p:sp>
        <p:nvSpPr>
          <p:cNvPr id="5" name="TextBox 4">
            <a:extLst>
              <a:ext uri="{FF2B5EF4-FFF2-40B4-BE49-F238E27FC236}">
                <a16:creationId xmlns:a16="http://schemas.microsoft.com/office/drawing/2014/main" id="{B1A8491C-D90B-414C-BDD3-F02E1CBEC89F}"/>
              </a:ext>
            </a:extLst>
          </p:cNvPr>
          <p:cNvSpPr txBox="1"/>
          <p:nvPr/>
        </p:nvSpPr>
        <p:spPr>
          <a:xfrm>
            <a:off x="1574346" y="1583064"/>
            <a:ext cx="7334703" cy="1754326"/>
          </a:xfrm>
          <a:prstGeom prst="rect">
            <a:avLst/>
          </a:prstGeom>
          <a:noFill/>
          <a:ln>
            <a:noFill/>
          </a:ln>
        </p:spPr>
        <p:txBody>
          <a:bodyPr wrap="square" rtlCol="0" anchor="ctr" anchorCtr="1">
            <a:spAutoFit/>
          </a:bodyPr>
          <a:lstStyle/>
          <a:p>
            <a:pPr marL="285750" indent="-285750">
              <a:buFont typeface="Arial" panose="020B0604020202020204" pitchFamily="34" charset="0"/>
              <a:buChar char="•"/>
            </a:pPr>
            <a:r>
              <a:rPr lang="de-DE" b="1" dirty="0"/>
              <a:t>4G operates in the following frequencies: </a:t>
            </a:r>
            <a:r>
              <a:rPr lang="de-DE" dirty="0"/>
              <a:t>700 MHz, 1700-2100 MHz, 1900MHz and 2500-2700 MHz</a:t>
            </a:r>
          </a:p>
          <a:p>
            <a:pPr marL="285750" indent="-285750">
              <a:buFont typeface="Arial" panose="020B0604020202020204" pitchFamily="34" charset="0"/>
              <a:buChar char="•"/>
            </a:pPr>
            <a:r>
              <a:rPr lang="de-DE" b="1" dirty="0"/>
              <a:t>WiMAX operates in the following frequencies: </a:t>
            </a:r>
            <a:r>
              <a:rPr lang="en-US" dirty="0"/>
              <a:t>2.5 GHz, 3.5 GHz 5.7 GHz</a:t>
            </a:r>
            <a:endParaRPr lang="de-DE" b="1" dirty="0"/>
          </a:p>
          <a:p>
            <a:pPr marL="285750" indent="-285750">
              <a:buFont typeface="Arial" panose="020B0604020202020204" pitchFamily="34" charset="0"/>
              <a:buChar char="•"/>
            </a:pPr>
            <a:r>
              <a:rPr lang="de-DE" b="1" dirty="0"/>
              <a:t>AeroMACS operates in following frequency range: </a:t>
            </a:r>
          </a:p>
          <a:p>
            <a:r>
              <a:rPr lang="de-DE" b="1" dirty="0"/>
              <a:t>     5091MHz – 5150MHz</a:t>
            </a:r>
          </a:p>
        </p:txBody>
      </p:sp>
    </p:spTree>
    <p:extLst>
      <p:ext uri="{BB962C8B-B14F-4D97-AF65-F5344CB8AC3E}">
        <p14:creationId xmlns:p14="http://schemas.microsoft.com/office/powerpoint/2010/main" val="46223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endParaRPr lang="en-US" dirty="0"/>
          </a:p>
        </p:txBody>
      </p:sp>
      <p:graphicFrame>
        <p:nvGraphicFramePr>
          <p:cNvPr id="3" name="Content Placeholder 2" descr="Alternating flow showing sequence of 3 steps in a process and their task descriptions"/>
          <p:cNvGraphicFramePr>
            <a:graphicFrameLocks noGrp="1"/>
          </p:cNvGraphicFramePr>
          <p:nvPr>
            <p:ph idx="1"/>
            <p:extLst>
              <p:ext uri="{D42A27DB-BD31-4B8C-83A1-F6EECF244321}">
                <p14:modId xmlns:p14="http://schemas.microsoft.com/office/powerpoint/2010/main" val="3733976529"/>
              </p:ext>
            </p:extLst>
          </p:nvPr>
        </p:nvGraphicFramePr>
        <p:xfrm>
          <a:off x="1522413" y="1905000"/>
          <a:ext cx="9134475"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74282891-0EFD-4907-A78F-633CB6E72D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70012" y="0"/>
            <a:ext cx="9059026" cy="6858000"/>
          </a:xfrm>
          <a:prstGeom prst="rect">
            <a:avLst/>
          </a:prstGeom>
        </p:spPr>
      </p:pic>
    </p:spTree>
    <p:extLst>
      <p:ext uri="{BB962C8B-B14F-4D97-AF65-F5344CB8AC3E}">
        <p14:creationId xmlns:p14="http://schemas.microsoft.com/office/powerpoint/2010/main" val="2600856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endParaRPr lang="en-US" dirty="0"/>
          </a:p>
        </p:txBody>
      </p:sp>
      <p:graphicFrame>
        <p:nvGraphicFramePr>
          <p:cNvPr id="3" name="Content Placeholder 2" descr="Alternating flow showing sequence of 3 steps in a process and their task descriptions"/>
          <p:cNvGraphicFramePr>
            <a:graphicFrameLocks noGrp="1"/>
          </p:cNvGraphicFramePr>
          <p:nvPr>
            <p:ph idx="1"/>
            <p:extLst>
              <p:ext uri="{D42A27DB-BD31-4B8C-83A1-F6EECF244321}">
                <p14:modId xmlns:p14="http://schemas.microsoft.com/office/powerpoint/2010/main" val="3415974669"/>
              </p:ext>
            </p:extLst>
          </p:nvPr>
        </p:nvGraphicFramePr>
        <p:xfrm>
          <a:off x="1522413" y="1905000"/>
          <a:ext cx="9134475"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2A5007D5-37FC-465F-A5FF-ABE318E7FB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98207" y="0"/>
            <a:ext cx="9158681" cy="6847024"/>
          </a:xfrm>
          <a:prstGeom prst="rect">
            <a:avLst/>
          </a:prstGeom>
        </p:spPr>
      </p:pic>
    </p:spTree>
    <p:extLst>
      <p:ext uri="{BB962C8B-B14F-4D97-AF65-F5344CB8AC3E}">
        <p14:creationId xmlns:p14="http://schemas.microsoft.com/office/powerpoint/2010/main" val="235073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Physical Layer</a:t>
            </a:r>
          </a:p>
        </p:txBody>
      </p:sp>
      <p:sp>
        <p:nvSpPr>
          <p:cNvPr id="3" name="Content Placeholder 2">
            <a:extLst>
              <a:ext uri="{FF2B5EF4-FFF2-40B4-BE49-F238E27FC236}">
                <a16:creationId xmlns:a16="http://schemas.microsoft.com/office/drawing/2014/main" id="{D19045BE-087F-4100-BDCB-F2083DCD8656}"/>
              </a:ext>
            </a:extLst>
          </p:cNvPr>
          <p:cNvSpPr>
            <a:spLocks noGrp="1"/>
          </p:cNvSpPr>
          <p:nvPr>
            <p:ph idx="1"/>
          </p:nvPr>
        </p:nvSpPr>
        <p:spPr>
          <a:xfrm>
            <a:off x="1522413" y="1904999"/>
            <a:ext cx="9134392" cy="1066799"/>
          </a:xfrm>
        </p:spPr>
        <p:txBody>
          <a:bodyPr>
            <a:normAutofit lnSpcReduction="10000"/>
          </a:bodyPr>
          <a:lstStyle/>
          <a:p>
            <a:r>
              <a:rPr lang="en-US" dirty="0"/>
              <a:t>WiMAX adheres to the IEEE 802.16 protocol, which defines wireless broadband technology which utilize physical and data link layer options.</a:t>
            </a:r>
          </a:p>
        </p:txBody>
      </p:sp>
      <p:pic>
        <p:nvPicPr>
          <p:cNvPr id="4" name="Picture 3">
            <a:extLst>
              <a:ext uri="{FF2B5EF4-FFF2-40B4-BE49-F238E27FC236}">
                <a16:creationId xmlns:a16="http://schemas.microsoft.com/office/drawing/2014/main" id="{023AF94E-93F3-4AB4-824E-DAACFEF2322A}"/>
              </a:ext>
            </a:extLst>
          </p:cNvPr>
          <p:cNvPicPr>
            <a:picLocks noChangeAspect="1"/>
          </p:cNvPicPr>
          <p:nvPr/>
        </p:nvPicPr>
        <p:blipFill>
          <a:blip r:embed="rId2"/>
          <a:stretch>
            <a:fillRect/>
          </a:stretch>
        </p:blipFill>
        <p:spPr>
          <a:xfrm>
            <a:off x="6475412" y="2770094"/>
            <a:ext cx="4553850" cy="3505199"/>
          </a:xfrm>
          <a:prstGeom prst="rect">
            <a:avLst/>
          </a:prstGeom>
        </p:spPr>
      </p:pic>
      <p:sp>
        <p:nvSpPr>
          <p:cNvPr id="5" name="Content Placeholder 2">
            <a:extLst>
              <a:ext uri="{FF2B5EF4-FFF2-40B4-BE49-F238E27FC236}">
                <a16:creationId xmlns:a16="http://schemas.microsoft.com/office/drawing/2014/main" id="{D19045BE-087F-4100-BDCB-F2083DCD8656}"/>
              </a:ext>
            </a:extLst>
          </p:cNvPr>
          <p:cNvSpPr txBox="1">
            <a:spLocks/>
          </p:cNvSpPr>
          <p:nvPr/>
        </p:nvSpPr>
        <p:spPr>
          <a:xfrm>
            <a:off x="1493931" y="2971798"/>
            <a:ext cx="4752881" cy="3429001"/>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9pPr>
          </a:lstStyle>
          <a:p>
            <a:r>
              <a:rPr lang="en-US" sz="2000" dirty="0"/>
              <a:t>The WiMAX physical layer operates in the 2-11 GHz range, which is defined in 802.16 as Non-Line-of-Sight (NLOS) wireless transmission. </a:t>
            </a:r>
          </a:p>
          <a:p>
            <a:r>
              <a:rPr lang="en-US" sz="2000" dirty="0"/>
              <a:t>Base Stations are connected to multi-point Subscriber Stations utilizing layer 2.</a:t>
            </a:r>
          </a:p>
          <a:p>
            <a:endParaRPr lang="en-US" sz="2000" dirty="0"/>
          </a:p>
        </p:txBody>
      </p:sp>
    </p:spTree>
    <p:extLst>
      <p:ext uri="{BB962C8B-B14F-4D97-AF65-F5344CB8AC3E}">
        <p14:creationId xmlns:p14="http://schemas.microsoft.com/office/powerpoint/2010/main" val="19946944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Physical Layer</a:t>
            </a:r>
          </a:p>
        </p:txBody>
      </p:sp>
      <p:sp>
        <p:nvSpPr>
          <p:cNvPr id="2" name="Content Placeholder 1">
            <a:extLst>
              <a:ext uri="{FF2B5EF4-FFF2-40B4-BE49-F238E27FC236}">
                <a16:creationId xmlns:a16="http://schemas.microsoft.com/office/drawing/2014/main" id="{714398B9-2C8B-418F-9A58-93D2410140CA}"/>
              </a:ext>
            </a:extLst>
          </p:cNvPr>
          <p:cNvSpPr>
            <a:spLocks noGrp="1"/>
          </p:cNvSpPr>
          <p:nvPr>
            <p:ph idx="1"/>
          </p:nvPr>
        </p:nvSpPr>
        <p:spPr/>
        <p:txBody>
          <a:bodyPr>
            <a:normAutofit fontScale="92500" lnSpcReduction="20000"/>
          </a:bodyPr>
          <a:lstStyle/>
          <a:p>
            <a:r>
              <a:rPr lang="en-US" dirty="0"/>
              <a:t>Frequency Bands</a:t>
            </a:r>
          </a:p>
          <a:p>
            <a:pPr lvl="1"/>
            <a:r>
              <a:rPr lang="en-US" dirty="0"/>
              <a:t>2.5 GHz </a:t>
            </a:r>
          </a:p>
          <a:p>
            <a:pPr lvl="1"/>
            <a:r>
              <a:rPr lang="en-US" dirty="0"/>
              <a:t>3.5 GHz</a:t>
            </a:r>
          </a:p>
          <a:p>
            <a:pPr lvl="1"/>
            <a:r>
              <a:rPr lang="en-US" dirty="0"/>
              <a:t>5.7 GHz</a:t>
            </a:r>
          </a:p>
          <a:p>
            <a:r>
              <a:rPr lang="en-US" dirty="0"/>
              <a:t>The frequency bands typically used are to not interfere with 802.11 </a:t>
            </a:r>
            <a:r>
              <a:rPr lang="en-US" dirty="0" err="1"/>
              <a:t>WiFi</a:t>
            </a:r>
            <a:r>
              <a:rPr lang="en-US" dirty="0"/>
              <a:t> protocols (2.4 and 5 GHz).</a:t>
            </a:r>
          </a:p>
          <a:p>
            <a:r>
              <a:rPr lang="en-US" dirty="0"/>
              <a:t>Communicates using Orthogonal Frequency Division Multiplexing, single and multiple access versions (OFDM &amp; OFDMA).  </a:t>
            </a:r>
          </a:p>
          <a:p>
            <a:r>
              <a:rPr lang="en-US" dirty="0"/>
              <a:t>Channel bandwidths are scalable from 1.5 MHz to 20 MHz</a:t>
            </a:r>
          </a:p>
          <a:p>
            <a:pPr lvl="1"/>
            <a:r>
              <a:rPr lang="en-US" dirty="0"/>
              <a:t>Channel bandwidth and link throughput are directly proportional.</a:t>
            </a:r>
          </a:p>
        </p:txBody>
      </p:sp>
    </p:spTree>
    <p:extLst>
      <p:ext uri="{BB962C8B-B14F-4D97-AF65-F5344CB8AC3E}">
        <p14:creationId xmlns:p14="http://schemas.microsoft.com/office/powerpoint/2010/main" val="310620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Layer</a:t>
            </a:r>
          </a:p>
        </p:txBody>
      </p:sp>
      <p:sp>
        <p:nvSpPr>
          <p:cNvPr id="3" name="Content Placeholder 2"/>
          <p:cNvSpPr>
            <a:spLocks noGrp="1"/>
          </p:cNvSpPr>
          <p:nvPr>
            <p:ph idx="1"/>
          </p:nvPr>
        </p:nvSpPr>
        <p:spPr>
          <a:xfrm>
            <a:off x="1522413" y="1904999"/>
            <a:ext cx="9144001" cy="1295401"/>
          </a:xfrm>
        </p:spPr>
        <p:txBody>
          <a:bodyPr>
            <a:normAutofit/>
          </a:bodyPr>
          <a:lstStyle/>
          <a:p>
            <a:r>
              <a:rPr lang="en-US" dirty="0"/>
              <a:t>WiMAX typically uses the cellular model in order to limit costs</a:t>
            </a:r>
          </a:p>
          <a:p>
            <a:pPr lvl="1"/>
            <a:r>
              <a:rPr lang="en-US" dirty="0"/>
              <a:t>Instead of omnidirectional antennae, utilizes </a:t>
            </a:r>
            <a:r>
              <a:rPr lang="en-US" dirty="0" err="1"/>
              <a:t>trisectorization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7412" y="3209365"/>
            <a:ext cx="5283200" cy="2994526"/>
          </a:xfrm>
          <a:prstGeom prst="rect">
            <a:avLst/>
          </a:prstGeom>
        </p:spPr>
      </p:pic>
    </p:spTree>
    <p:extLst>
      <p:ext uri="{BB962C8B-B14F-4D97-AF65-F5344CB8AC3E}">
        <p14:creationId xmlns:p14="http://schemas.microsoft.com/office/powerpoint/2010/main" val="2131966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Link Layer</a:t>
            </a:r>
          </a:p>
        </p:txBody>
      </p:sp>
      <p:sp>
        <p:nvSpPr>
          <p:cNvPr id="3" name="Content Placeholder 2"/>
          <p:cNvSpPr>
            <a:spLocks noGrp="1"/>
          </p:cNvSpPr>
          <p:nvPr>
            <p:ph idx="1"/>
          </p:nvPr>
        </p:nvSpPr>
        <p:spPr>
          <a:xfrm>
            <a:off x="1522413" y="1904999"/>
            <a:ext cx="9134391" cy="4495801"/>
          </a:xfrm>
        </p:spPr>
        <p:txBody>
          <a:bodyPr>
            <a:normAutofit fontScale="92500" lnSpcReduction="20000"/>
          </a:bodyPr>
          <a:lstStyle/>
          <a:p>
            <a:r>
              <a:rPr lang="en-US" dirty="0"/>
              <a:t>The logical topology includes the Medium Access Control Layer (MAC) and Logical Link Control (LLC) </a:t>
            </a:r>
          </a:p>
          <a:p>
            <a:r>
              <a:rPr lang="en-US" dirty="0"/>
              <a:t>The MAC layer is separated into three different sublayers </a:t>
            </a:r>
          </a:p>
          <a:p>
            <a:pPr lvl="1"/>
            <a:r>
              <a:rPr lang="en-US" dirty="0"/>
              <a:t>Convergence Sublayer</a:t>
            </a:r>
          </a:p>
          <a:p>
            <a:pPr lvl="2"/>
            <a:r>
              <a:rPr lang="en-US" dirty="0"/>
              <a:t>Provides transformation or mapping of external network data</a:t>
            </a:r>
          </a:p>
          <a:p>
            <a:pPr lvl="2"/>
            <a:r>
              <a:rPr lang="en-US" dirty="0"/>
              <a:t>Converted into MAC service data units (SDUs) for the common part sublayer</a:t>
            </a:r>
          </a:p>
          <a:p>
            <a:pPr lvl="2"/>
            <a:r>
              <a:rPr lang="en-US" dirty="0"/>
              <a:t>Quality of Service (</a:t>
            </a:r>
            <a:r>
              <a:rPr lang="en-US" dirty="0" err="1"/>
              <a:t>QoS</a:t>
            </a:r>
            <a:r>
              <a:rPr lang="en-US" dirty="0"/>
              <a:t>) management</a:t>
            </a:r>
          </a:p>
          <a:p>
            <a:pPr lvl="1"/>
            <a:r>
              <a:rPr lang="en-US" dirty="0"/>
              <a:t>Common Part Sublayer</a:t>
            </a:r>
          </a:p>
          <a:p>
            <a:pPr lvl="2"/>
            <a:r>
              <a:rPr lang="en-US" dirty="0"/>
              <a:t>Bandwidth allocation</a:t>
            </a:r>
          </a:p>
          <a:p>
            <a:pPr lvl="2"/>
            <a:r>
              <a:rPr lang="en-US" dirty="0"/>
              <a:t>Connection establishment and maintenance</a:t>
            </a:r>
          </a:p>
          <a:p>
            <a:pPr lvl="1"/>
            <a:r>
              <a:rPr lang="en-US" dirty="0"/>
              <a:t>Security Sublayer  </a:t>
            </a:r>
          </a:p>
          <a:p>
            <a:pPr lvl="2"/>
            <a:r>
              <a:rPr lang="en-US" dirty="0"/>
              <a:t>Authentication</a:t>
            </a:r>
          </a:p>
          <a:p>
            <a:pPr lvl="2"/>
            <a:r>
              <a:rPr lang="en-US" dirty="0"/>
              <a:t>Secure key exchange</a:t>
            </a:r>
          </a:p>
          <a:p>
            <a:pPr lvl="2"/>
            <a:r>
              <a:rPr lang="en-US" dirty="0"/>
              <a:t>Encryption and integrity control access</a:t>
            </a:r>
          </a:p>
        </p:txBody>
      </p:sp>
    </p:spTree>
    <p:extLst>
      <p:ext uri="{BB962C8B-B14F-4D97-AF65-F5344CB8AC3E}">
        <p14:creationId xmlns:p14="http://schemas.microsoft.com/office/powerpoint/2010/main" val="198948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Link Layer</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65608" y="2849662"/>
            <a:ext cx="4713288" cy="3252687"/>
          </a:xfrm>
          <a:prstGeom prst="rect">
            <a:avLst/>
          </a:prstGeom>
        </p:spPr>
      </p:pic>
      <p:sp>
        <p:nvSpPr>
          <p:cNvPr id="5" name="Content Placeholder 2"/>
          <p:cNvSpPr txBox="1">
            <a:spLocks/>
          </p:cNvSpPr>
          <p:nvPr/>
        </p:nvSpPr>
        <p:spPr>
          <a:xfrm>
            <a:off x="1522413" y="1904999"/>
            <a:ext cx="9134391" cy="798613"/>
          </a:xfrm>
          <a:prstGeom prst="rect">
            <a:avLst/>
          </a:prstGeom>
        </p:spPr>
        <p:txBody>
          <a:bodyPr vert="horz" lIns="91440" tIns="45720" rIns="91440" bIns="45720" rtlCol="0">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9pPr>
          </a:lstStyle>
          <a:p>
            <a:r>
              <a:rPr lang="en-US" dirty="0"/>
              <a:t>Protocol Data Unit and Service Data Unit interaction between entities</a:t>
            </a:r>
          </a:p>
        </p:txBody>
      </p:sp>
      <p:sp>
        <p:nvSpPr>
          <p:cNvPr id="8" name="Content Placeholder 2"/>
          <p:cNvSpPr txBox="1">
            <a:spLocks/>
          </p:cNvSpPr>
          <p:nvPr/>
        </p:nvSpPr>
        <p:spPr>
          <a:xfrm>
            <a:off x="1522413" y="2703612"/>
            <a:ext cx="4421103" cy="3544788"/>
          </a:xfrm>
          <a:prstGeom prst="rect">
            <a:avLst/>
          </a:prstGeom>
        </p:spPr>
        <p:txBody>
          <a:bodyPr vert="horz" lIns="91440" tIns="45720" rIns="91440" bIns="45720" rtlCol="0">
            <a:normAutofit lnSpcReduction="10000"/>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9pPr>
          </a:lstStyle>
          <a:p>
            <a:r>
              <a:rPr lang="en-US" dirty="0"/>
              <a:t>MAC PDUs are sent by one entity and received as Physical SDUs by the other entity</a:t>
            </a:r>
          </a:p>
          <a:p>
            <a:r>
              <a:rPr lang="en-US" dirty="0"/>
              <a:t>WiMAX has mechanisms for requesting bandwidth, </a:t>
            </a:r>
            <a:r>
              <a:rPr lang="en-US" dirty="0" err="1"/>
              <a:t>QoS</a:t>
            </a:r>
            <a:r>
              <a:rPr lang="en-US" dirty="0"/>
              <a:t> and traffic parameters, along with transporting all routing data and parameters to each appropriate sublayer</a:t>
            </a:r>
          </a:p>
        </p:txBody>
      </p:sp>
    </p:spTree>
    <p:extLst>
      <p:ext uri="{BB962C8B-B14F-4D97-AF65-F5344CB8AC3E}">
        <p14:creationId xmlns:p14="http://schemas.microsoft.com/office/powerpoint/2010/main" val="295880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Link Layer</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6412" y="1752600"/>
            <a:ext cx="4059021" cy="4450755"/>
          </a:xfrm>
        </p:spPr>
      </p:pic>
      <p:sp>
        <p:nvSpPr>
          <p:cNvPr id="5" name="Content Placeholder 2"/>
          <p:cNvSpPr txBox="1">
            <a:spLocks/>
          </p:cNvSpPr>
          <p:nvPr/>
        </p:nvSpPr>
        <p:spPr>
          <a:xfrm>
            <a:off x="1522413" y="1905000"/>
            <a:ext cx="5181599" cy="4343400"/>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9pPr>
          </a:lstStyle>
          <a:p>
            <a:r>
              <a:rPr lang="en-US" dirty="0"/>
              <a:t>Typical OFDM frame</a:t>
            </a:r>
          </a:p>
          <a:p>
            <a:pPr lvl="1"/>
            <a:r>
              <a:rPr lang="en-US" dirty="0"/>
              <a:t>Consists of a downlink </a:t>
            </a:r>
            <a:r>
              <a:rPr lang="en-US" dirty="0" err="1"/>
              <a:t>subframe</a:t>
            </a:r>
            <a:r>
              <a:rPr lang="en-US" dirty="0"/>
              <a:t> and uplink </a:t>
            </a:r>
            <a:r>
              <a:rPr lang="en-US" dirty="0" err="1"/>
              <a:t>subframe</a:t>
            </a:r>
            <a:r>
              <a:rPr lang="en-US" dirty="0"/>
              <a:t> which both contain  MAC PDUs and physical layer information </a:t>
            </a:r>
          </a:p>
          <a:p>
            <a:pPr lvl="1"/>
            <a:r>
              <a:rPr lang="en-US" dirty="0"/>
              <a:t>MAC headers with layer 2 and ARQ information </a:t>
            </a:r>
          </a:p>
          <a:p>
            <a:pPr lvl="1"/>
            <a:r>
              <a:rPr lang="en-US" dirty="0"/>
              <a:t>Downlink </a:t>
            </a:r>
            <a:r>
              <a:rPr lang="en-US" dirty="0" err="1"/>
              <a:t>subframe</a:t>
            </a:r>
            <a:r>
              <a:rPr lang="en-US" dirty="0"/>
              <a:t> with a preamble for synchronization</a:t>
            </a:r>
          </a:p>
          <a:p>
            <a:pPr lvl="1"/>
            <a:r>
              <a:rPr lang="en-US" dirty="0"/>
              <a:t>Uplink </a:t>
            </a:r>
            <a:r>
              <a:rPr lang="en-US" dirty="0" err="1"/>
              <a:t>subframe</a:t>
            </a:r>
            <a:r>
              <a:rPr lang="en-US" dirty="0"/>
              <a:t> for SS bandwidth and range data and other optional messages</a:t>
            </a:r>
          </a:p>
        </p:txBody>
      </p:sp>
    </p:spTree>
    <p:extLst>
      <p:ext uri="{BB962C8B-B14F-4D97-AF65-F5344CB8AC3E}">
        <p14:creationId xmlns:p14="http://schemas.microsoft.com/office/powerpoint/2010/main" val="25923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Wireshark Capture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2046" y="1981200"/>
            <a:ext cx="8364733" cy="4114800"/>
          </a:xfrm>
        </p:spPr>
      </p:pic>
    </p:spTree>
    <p:extLst>
      <p:ext uri="{BB962C8B-B14F-4D97-AF65-F5344CB8AC3E}">
        <p14:creationId xmlns:p14="http://schemas.microsoft.com/office/powerpoint/2010/main" val="141032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829F9-8397-46EC-8E46-CE4B8A40762D}"/>
              </a:ext>
            </a:extLst>
          </p:cNvPr>
          <p:cNvSpPr>
            <a:spLocks noGrp="1"/>
          </p:cNvSpPr>
          <p:nvPr>
            <p:ph type="title"/>
          </p:nvPr>
        </p:nvSpPr>
        <p:spPr/>
        <p:txBody>
          <a:bodyPr/>
          <a:lstStyle/>
          <a:p>
            <a:pPr algn="ctr"/>
            <a:r>
              <a:rPr lang="en-US" dirty="0" err="1"/>
              <a:t>WiFi</a:t>
            </a:r>
            <a:r>
              <a:rPr lang="en-US" dirty="0"/>
              <a:t> Compared To WiMAX</a:t>
            </a:r>
          </a:p>
        </p:txBody>
      </p:sp>
      <p:sp>
        <p:nvSpPr>
          <p:cNvPr id="3" name="Content Placeholder 2">
            <a:extLst>
              <a:ext uri="{FF2B5EF4-FFF2-40B4-BE49-F238E27FC236}">
                <a16:creationId xmlns:a16="http://schemas.microsoft.com/office/drawing/2014/main" id="{C6A81E63-1769-4EFC-AAC5-0781A94A3995}"/>
              </a:ext>
            </a:extLst>
          </p:cNvPr>
          <p:cNvSpPr>
            <a:spLocks noGrp="1"/>
          </p:cNvSpPr>
          <p:nvPr>
            <p:ph idx="1"/>
          </p:nvPr>
        </p:nvSpPr>
        <p:spPr/>
        <p:txBody>
          <a:bodyPr/>
          <a:lstStyle/>
          <a:p>
            <a:r>
              <a:rPr lang="en-US" dirty="0" err="1"/>
              <a:t>WiFi</a:t>
            </a:r>
            <a:r>
              <a:rPr lang="en-US" dirty="0"/>
              <a:t> is a direct competitor to WiMAX. </a:t>
            </a:r>
            <a:r>
              <a:rPr lang="en-US" dirty="0" err="1"/>
              <a:t>WiFi</a:t>
            </a:r>
            <a:r>
              <a:rPr lang="en-US" dirty="0"/>
              <a:t> is more widely adopted in developed nations, where last-mile coverage is not as necessary or hard to achieve as less developed and more rural countries [3]. </a:t>
            </a:r>
          </a:p>
          <a:p>
            <a:r>
              <a:rPr lang="en-US"/>
              <a:t>In </a:t>
            </a:r>
            <a:r>
              <a:rPr lang="en-US" dirty="0"/>
              <a:t>2011, the WiMAX Forum estimated that WiMAX service reached almost one billion people, but hopes of reaching the US market have been centered on the wireless carrier Sprint’s adoption of the service[7</a:t>
            </a:r>
            <a:r>
              <a:rPr lang="en-US"/>
              <a:t>]. </a:t>
            </a:r>
          </a:p>
          <a:p>
            <a:r>
              <a:rPr lang="en-US"/>
              <a:t>As </a:t>
            </a:r>
            <a:r>
              <a:rPr lang="en-US" dirty="0"/>
              <a:t>of 2011, WiMAX was available in 71 markets around the US and is based on the 802.16e </a:t>
            </a:r>
            <a:r>
              <a:rPr lang="en-US" dirty="0" err="1"/>
              <a:t>mobileWiMAX</a:t>
            </a:r>
            <a:r>
              <a:rPr lang="en-US" dirty="0"/>
              <a:t> standard[7].</a:t>
            </a:r>
          </a:p>
        </p:txBody>
      </p:sp>
    </p:spTree>
    <p:extLst>
      <p:ext uri="{BB962C8B-B14F-4D97-AF65-F5344CB8AC3E}">
        <p14:creationId xmlns:p14="http://schemas.microsoft.com/office/powerpoint/2010/main" val="117761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Blue atom design templat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3">
          <a:schemeClr val="lt1"/>
        </a:lnRef>
        <a:fillRef idx="1">
          <a:schemeClr val="accent5"/>
        </a:fillRef>
        <a:effectRef idx="1">
          <a:schemeClr val="accent5"/>
        </a:effectRef>
        <a:fontRef idx="minor">
          <a:schemeClr val="lt1"/>
        </a:fontRef>
      </a:style>
    </a:spDef>
    <a:lnDef>
      <a:spPr>
        <a:ln>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square" rtlCol="0" anchor="ctr" anchorCtr="1">
        <a:spAutoFit/>
      </a:bodyPr>
      <a:lstStyle>
        <a:defPPr>
          <a:defRPr dirty="0" smtClean="0"/>
        </a:defPPr>
      </a:lstStyle>
    </a:txDef>
  </a:objectDefaults>
  <a:extraClrSchemeLst/>
  <a:extLst>
    <a:ext uri="{05A4C25C-085E-4340-85A3-A5531E510DB2}">
      <thm15:themeFamily xmlns:thm15="http://schemas.microsoft.com/office/thememl/2012/main" name="Blue atom design slides.potx" id="{20958743-FA80-43E5-9586-B48EF2BE42B5}" vid="{6B9132C0-2E4C-4DF6-B21A-C2322474BD21}"/>
    </a:ext>
  </a:extLst>
</a:theme>
</file>

<file path=ppt/theme/theme2.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049C11C-71DC-49B6-ACD8-27E3AE088D14}">
  <ds:schemaRefs>
    <ds:schemaRef ds:uri="http://www.w3.org/XML/1998/namespace"/>
    <ds:schemaRef ds:uri="http://schemas.microsoft.com/office/2006/documentManagement/types"/>
    <ds:schemaRef ds:uri="http://purl.org/dc/terms/"/>
    <ds:schemaRef ds:uri="40262f94-9f35-4ac3-9a90-690165a166b7"/>
    <ds:schemaRef ds:uri="http://schemas.openxmlformats.org/package/2006/metadata/core-properties"/>
    <ds:schemaRef ds:uri="http://schemas.microsoft.com/office/infopath/2007/PartnerControls"/>
    <ds:schemaRef ds:uri="http://purl.org/dc/elements/1.1/"/>
    <ds:schemaRef ds:uri="a4f35948-e619-41b3-aa29-22878b09cfd2"/>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0875BD71-4A33-4FB7-88CA-777C4D9E6EE5}">
  <ds:schemaRefs>
    <ds:schemaRef ds:uri="http://schemas.microsoft.com/sharepoint/v3/contenttype/forms"/>
  </ds:schemaRefs>
</ds:datastoreItem>
</file>

<file path=customXml/itemProps3.xml><?xml version="1.0" encoding="utf-8"?>
<ds:datastoreItem xmlns:ds="http://schemas.openxmlformats.org/officeDocument/2006/customXml" ds:itemID="{51F78577-2839-4BFF-9EC7-673BD8FEBD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Blue atom design slides</Template>
  <TotalTime>139</TotalTime>
  <Words>658</Words>
  <Application>Microsoft Office PowerPoint</Application>
  <PresentationFormat>Custom</PresentationFormat>
  <Paragraphs>70</Paragraphs>
  <Slides>15</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Century Gothic</vt:lpstr>
      <vt:lpstr>Blue atom design template</vt:lpstr>
      <vt:lpstr>WiMax</vt:lpstr>
      <vt:lpstr>Physical Layer</vt:lpstr>
      <vt:lpstr>Physical Layer</vt:lpstr>
      <vt:lpstr>Physical Layer</vt:lpstr>
      <vt:lpstr>Data Link Layer</vt:lpstr>
      <vt:lpstr>Data Link Layer</vt:lpstr>
      <vt:lpstr>Data Link Layer</vt:lpstr>
      <vt:lpstr>Example Wireshark Capture</vt:lpstr>
      <vt:lpstr>WiFi Compared To WiMAX</vt:lpstr>
      <vt:lpstr>Infrastructure Comparison</vt:lpstr>
      <vt:lpstr>Successes</vt:lpstr>
      <vt:lpstr>Failure</vt:lpstr>
      <vt:lpstr>AeroMACS operates in a different frequency than 4G and LTE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WiMax</dc:title>
  <dc:creator>Home</dc:creator>
  <cp:lastModifiedBy>Troy Bogle</cp:lastModifiedBy>
  <cp:revision>12</cp:revision>
  <dcterms:created xsi:type="dcterms:W3CDTF">2018-04-15T22:05:05Z</dcterms:created>
  <dcterms:modified xsi:type="dcterms:W3CDTF">2018-04-16T14:15:24Z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74069000</vt:r8>
  </property>
  <property fmtid="{D5CDD505-2E9C-101B-9397-08002B2CF9AE}" pid="3" name="HiddenCategoryTags">
    <vt:lpwstr/>
  </property>
  <property fmtid="{D5CDD505-2E9C-101B-9397-08002B2CF9AE}" pid="4" name="InternalTags">
    <vt:lpwstr/>
  </property>
  <property fmtid="{D5CDD505-2E9C-101B-9397-08002B2CF9AE}" pid="5" name="CategoryTags">
    <vt:lpwstr/>
  </property>
  <property fmtid="{D5CDD505-2E9C-101B-9397-08002B2CF9AE}" pid="6" name="Applications">
    <vt:lpwstr/>
  </property>
  <property fmtid="{D5CDD505-2E9C-101B-9397-08002B2CF9AE}" pid="7" name="CampaignTags">
    <vt:lpwstr/>
  </property>
  <property fmtid="{D5CDD505-2E9C-101B-9397-08002B2CF9AE}" pid="8" name="ScenarioTags">
    <vt:lpwstr/>
  </property>
  <property fmtid="{D5CDD505-2E9C-101B-9397-08002B2CF9AE}" pid="9" name="ContentTypeId">
    <vt:lpwstr>0x010100AA3F7D94069FF64A86F7DFF56D60E3BE</vt:lpwstr>
  </property>
  <property fmtid="{D5CDD505-2E9C-101B-9397-08002B2CF9AE}" pid="10" name="FeatureTags">
    <vt:lpwstr/>
  </property>
  <property fmtid="{D5CDD505-2E9C-101B-9397-08002B2CF9AE}" pid="11" name="LocalizationTags">
    <vt:lpwstr/>
  </property>
</Properties>
</file>